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7"/>
  </p:notesMasterIdLst>
  <p:sldIdLst>
    <p:sldId id="256" r:id="rId2"/>
    <p:sldId id="258" r:id="rId3"/>
    <p:sldId id="272" r:id="rId4"/>
    <p:sldId id="283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2" r:id="rId17"/>
    <p:sldId id="29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8" r:id="rId33"/>
    <p:sldId id="297" r:id="rId34"/>
    <p:sldId id="295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9AD2-E4FD-4C44-98EF-EFC19F6A95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DA402-CF27-47DF-B741-6B6D6CBFC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2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F6A964-62FC-438D-8252-E936F08F774F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ADD734-8E37-4DC2-99C0-8B3C6F9FFB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media" Target="../media/media4.wav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10" Type="http://schemas.openxmlformats.org/officeDocument/2006/relationships/image" Target="../media/image2.png"/><Relationship Id="rId4" Type="http://schemas.openxmlformats.org/officeDocument/2006/relationships/audio" Target="../media/media4.wav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117180" cy="21901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Тема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«Все профессии нужны,</a:t>
            </a:r>
            <a:br>
              <a:rPr lang="ru-RU" dirty="0" smtClean="0"/>
            </a:br>
            <a:r>
              <a:rPr lang="ru-RU" dirty="0" smtClean="0"/>
              <a:t>  все профессии важны»    </a:t>
            </a:r>
            <a:r>
              <a:rPr lang="en-US" dirty="0" smtClean="0"/>
              <a:t>  </a:t>
            </a: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077072"/>
            <a:ext cx="3096344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Карпушова</a:t>
            </a:r>
            <a:r>
              <a:rPr lang="ru-RU" dirty="0" smtClean="0"/>
              <a:t> Ю.О.</a:t>
            </a:r>
          </a:p>
          <a:p>
            <a:r>
              <a:rPr lang="ru-RU" dirty="0"/>
              <a:t>П</a:t>
            </a:r>
            <a:r>
              <a:rPr lang="ru-RU" dirty="0" smtClean="0"/>
              <a:t>искунова В.Я.</a:t>
            </a:r>
          </a:p>
          <a:p>
            <a:r>
              <a:rPr lang="ru-RU" sz="1600" dirty="0" smtClean="0"/>
              <a:t>МБДОУ ДС №2 «Крепыш» г. Кузнецка </a:t>
            </a:r>
          </a:p>
          <a:p>
            <a:r>
              <a:rPr lang="ru-RU" sz="1600" dirty="0" smtClean="0"/>
              <a:t>2017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1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61870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FF00"/>
                </a:solidFill>
                <a:latin typeface="Helvetica Neue"/>
              </a:rPr>
              <a:t>2 этап – практический (основной):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Схема реализации проекта: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b="1" dirty="0" smtClean="0">
                <a:solidFill>
                  <a:srgbClr val="FFFF00"/>
                </a:solidFill>
                <a:latin typeface="Helvetica Neue"/>
              </a:rPr>
              <a:t>Образовательные </a:t>
            </a:r>
            <a:r>
              <a:rPr lang="ru-RU" sz="2000" b="1" dirty="0">
                <a:solidFill>
                  <a:srgbClr val="FFFF00"/>
                </a:solidFill>
                <a:latin typeface="Helvetica Neue"/>
              </a:rPr>
              <a:t>области: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Социально-коммуникативное развитие</a:t>
            </a:r>
            <a:br>
              <a:rPr lang="ru-RU" sz="20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FFFF00"/>
                </a:solidFill>
                <a:latin typeface="Helvetica Neue"/>
              </a:rPr>
              <a:t>Дидактические игры 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>: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« Подскажи словечко » , « Угадай, кто это? » , « Магазин игрушек » , « Кто больше расскажет о профессии » , « Угадайте, что я делаю » , « Что сначала, что потом » , « Где можно это купить » , « Назови профессию » , « Что кому » , « Угадай профессию » , « Кому без них не обойтись » , « Профессии людей » , « Кто, что делает? » , « Кому что надо » ,, « Названия профессий от А до Я » , « Что случилось, если бы не работал … » , « Что делают этим предметом » , « Что расскажет предмет » 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FFFF00"/>
                </a:solidFill>
                <a:latin typeface="Helvetica Neue"/>
              </a:rPr>
              <a:t>Словесные </a:t>
            </a:r>
            <a:r>
              <a:rPr lang="ru-RU" sz="2000" dirty="0" smtClean="0">
                <a:solidFill>
                  <a:srgbClr val="FFFF00"/>
                </a:solidFill>
                <a:latin typeface="Helvetica Neue"/>
              </a:rPr>
              <a:t>игры: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« Где мы были не скажем, что делали покажем » , « Если весело живется делай так » 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FFFF00"/>
                </a:solidFill>
                <a:latin typeface="Helvetica Neue"/>
              </a:rPr>
              <a:t>Настольные </a:t>
            </a:r>
            <a:r>
              <a:rPr lang="ru-RU" sz="2000" dirty="0" smtClean="0">
                <a:solidFill>
                  <a:srgbClr val="FFFF00"/>
                </a:solidFill>
                <a:latin typeface="Helvetica Neue"/>
              </a:rPr>
              <a:t>игры: 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« Профессии » , « Кем быть? » , « Ассоциации » , « Кому что нужно для работы? » , « Знаем все профессии » , </a:t>
            </a:r>
            <a:r>
              <a:rPr lang="ru-RU" sz="2000" dirty="0" err="1">
                <a:solidFill>
                  <a:srgbClr val="333333"/>
                </a:solidFill>
                <a:latin typeface="Helvetica Neue"/>
              </a:rPr>
              <a:t>Пазлы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 « Профессии » , « Парочки » (по темам, « Ассоциации » , лото, домино, разрезные картинки ).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1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63310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Helvetica Neue"/>
              </a:rPr>
              <a:t>                     </a:t>
            </a:r>
            <a:r>
              <a:rPr lang="ru-RU" sz="2800" dirty="0" smtClean="0">
                <a:solidFill>
                  <a:srgbClr val="FFFF00"/>
                </a:solidFill>
                <a:latin typeface="Helvetica Neue"/>
              </a:rPr>
              <a:t>Познавательное развитие: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Разучивание стихов, пословиц и поговорок на темы: « Профессии людей 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Наблюдение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за работой сотрудников детского сада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</a:t>
            </a:r>
            <a:br>
              <a:rPr lang="ru-RU" sz="24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*Мини-экскурсия в кабинет кастелянши.</a:t>
            </a:r>
            <a:br>
              <a:rPr lang="ru-RU" sz="24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*Мини-экскурсия на кухню.</a:t>
            </a:r>
            <a:br>
              <a:rPr lang="ru-RU" sz="24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*Мини-экскурсия в </a:t>
            </a:r>
            <a:r>
              <a:rPr lang="ru-RU" sz="2400" dirty="0" err="1" smtClean="0">
                <a:solidFill>
                  <a:srgbClr val="333333"/>
                </a:solidFill>
                <a:latin typeface="Helvetica Neue"/>
              </a:rPr>
              <a:t>мед.кабинет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*Знакомство с профессией массажиста.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*Конструирование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: ракета, больница, железная дорога, пожарная машина, загон для домашних животных.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3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2590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Helvetica Neue"/>
              </a:rPr>
              <a:t>                                </a:t>
            </a:r>
            <a:r>
              <a:rPr lang="ru-RU" sz="2800" dirty="0" smtClean="0">
                <a:solidFill>
                  <a:srgbClr val="FFFF00"/>
                </a:solidFill>
                <a:latin typeface="Helvetica Neue"/>
              </a:rPr>
              <a:t>Речевое развитие: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*Творческие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рассказы: «Я горжусь своей мамой», «Я горжусь своим папой».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*Рассказывание о профессиях по схемам.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*Разучивание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стихов, поговорок, пословиц о профессиях и о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труде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*Обогащение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словаря детей за счет новых терминов.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4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62590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Helvetica Neue"/>
              </a:rPr>
              <a:t>       </a:t>
            </a:r>
            <a:r>
              <a:rPr lang="ru-RU" sz="2800" dirty="0" smtClean="0">
                <a:solidFill>
                  <a:srgbClr val="FFFF00"/>
                </a:solidFill>
                <a:latin typeface="Helvetica Neue"/>
              </a:rPr>
              <a:t>Художественно-эстетическое развитие</a:t>
            </a:r>
            <a:r>
              <a:rPr lang="ru-RU" sz="2400" dirty="0" smtClean="0">
                <a:solidFill>
                  <a:srgbClr val="FFFF00"/>
                </a:solidFill>
                <a:latin typeface="Helvetica Neue"/>
              </a:rPr>
              <a:t>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*Рисование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: «Профессия моей мамы», «Профессия моего папы», «Кем я стану, когда вырасту».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*Лепка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: «Пожарная машина», «Работа кузнеца», «Я гончар».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*Аппликация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: «Пожарная машина», «Инспектор ГИБДД на посту», «Мамина профессия».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6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62590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Helvetica Neue"/>
              </a:rPr>
              <a:t>                        </a:t>
            </a:r>
            <a:r>
              <a:rPr lang="ru-RU" sz="2800" dirty="0" smtClean="0">
                <a:solidFill>
                  <a:srgbClr val="FFFF00"/>
                </a:solidFill>
                <a:latin typeface="Helvetica Neue"/>
              </a:rPr>
              <a:t>Физическое развитие: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*Подвижные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игры: «Если нравится тебе, то делай так»; «Море волнуется» (со словами «Задуманную профессию – покажи»), «Пожарные на учении», «Почтальон».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*Игры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– эстафеты.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*Физкультминутки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«Профессии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».                                 *Упражнения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«Пожарный», «Полицейский», «Кузнец».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4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611500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latin typeface="Helvetica Neue"/>
              </a:rPr>
              <a:t>Чтение художественной литературы</a:t>
            </a:r>
            <a:r>
              <a:rPr lang="ru-RU" sz="2400" dirty="0">
                <a:solidFill>
                  <a:srgbClr val="FFFF00"/>
                </a:solidFill>
                <a:latin typeface="Helvetica Neue"/>
              </a:rPr>
              <a:t>: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«Город добрых дел» Р. </a:t>
            </a:r>
            <a:r>
              <a:rPr lang="ru-RU" sz="2400" dirty="0" err="1" smtClean="0">
                <a:solidFill>
                  <a:srgbClr val="333333"/>
                </a:solidFill>
                <a:latin typeface="Helvetica Neue"/>
              </a:rPr>
              <a:t>Скарри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«Кем быть?»; И. Карпова (серия книг о профессиях); «А что у вас? » С. Михалков; «Кем быть? » В. Маяковский; «Строители» Б. 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Заходер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; «Дядя Стёпа - милиционер» С. Михалков; «Чем пахнут ремесла? » Д. 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Родари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; «Доктор Айболит» К. Чуковский; «Незнайка в солнечном городе» Н. Носов.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5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7029400"/>
            <a:ext cx="92424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979613" y="1844675"/>
            <a:ext cx="29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50825" y="476250"/>
            <a:ext cx="31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3059113" y="2349500"/>
            <a:ext cx="2968625" cy="16906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38" y="2997200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Формы работы с детьми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6108700" y="3429000"/>
            <a:ext cx="2808288" cy="18637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 Чтение художественной литературы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100388" y="74613"/>
            <a:ext cx="2919412" cy="172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Дидактические игры и настольно-печатные игры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-1" y="1412875"/>
            <a:ext cx="2627313" cy="18192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Сюжетно-ролевые игры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56325" y="1412875"/>
            <a:ext cx="2711450" cy="17748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Беседы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76600" y="4797425"/>
            <a:ext cx="2808288" cy="18637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 Экскурсии и посещение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68288" y="3646488"/>
            <a:ext cx="2808287" cy="18637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Фотовыставки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V="1">
            <a:off x="4572000" y="1844675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H="1" flipV="1">
            <a:off x="2627313" y="2636838"/>
            <a:ext cx="576262" cy="1444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4643438" y="4076700"/>
            <a:ext cx="0" cy="7191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H="1">
            <a:off x="2916238" y="3716338"/>
            <a:ext cx="43180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 flipV="1">
            <a:off x="5867400" y="2636838"/>
            <a:ext cx="433388" cy="1444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43" name="Line 21"/>
          <p:cNvSpPr>
            <a:spLocks noChangeShapeType="1"/>
          </p:cNvSpPr>
          <p:nvPr/>
        </p:nvSpPr>
        <p:spPr bwMode="auto">
          <a:xfrm>
            <a:off x="5867400" y="3573463"/>
            <a:ext cx="504825" cy="215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042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7389440"/>
            <a:ext cx="938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979613" y="1844675"/>
            <a:ext cx="29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476250"/>
            <a:ext cx="8893175" cy="1031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Результаты опроса: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Наиболее популярные профессии среди детей:</a:t>
            </a:r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161925" y="13366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C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146" name="Picture 2" descr="http://content.izvestia.ru/media/3/news/2012/11/538951/iChat_Image(87863365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628775"/>
            <a:ext cx="2938462" cy="1878013"/>
          </a:xfrm>
          <a:prstGeom prst="rect">
            <a:avLst/>
          </a:prstGeom>
          <a:noFill/>
        </p:spPr>
      </p:pic>
      <p:pic>
        <p:nvPicPr>
          <p:cNvPr id="6148" name="Picture 4" descr="http://122012.imgbb.ru/user/73/731187/1/00aa2b7cb16b6aa6199667d73ce9ae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1488" y="1779588"/>
            <a:ext cx="1987550" cy="2420937"/>
          </a:xfrm>
          <a:prstGeom prst="rect">
            <a:avLst/>
          </a:prstGeom>
          <a:noFill/>
        </p:spPr>
      </p:pic>
      <p:pic>
        <p:nvPicPr>
          <p:cNvPr id="6150" name="Picture 6" descr="http://3.bp.blogspot.com/-rev1LoxONAQ/UvT4kROOo1I/AAAAAAAADLM/uAfUxOzf8gk/s1600/%D0%BF%D0%B0%D1%80%D0%B8%D0%BA%D0%BC%D0%B0%D1%85%D0%B5%D1%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57388"/>
            <a:ext cx="2139950" cy="2316162"/>
          </a:xfrm>
          <a:prstGeom prst="rect">
            <a:avLst/>
          </a:prstGeom>
          <a:noFill/>
        </p:spPr>
      </p:pic>
      <p:pic>
        <p:nvPicPr>
          <p:cNvPr id="6152" name="Picture 8" descr="http://demosfen-plus.ucoz.ru/prezentacii/dok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8113" y="3859213"/>
            <a:ext cx="1785937" cy="2243137"/>
          </a:xfrm>
          <a:prstGeom prst="rect">
            <a:avLst/>
          </a:prstGeom>
          <a:noFill/>
        </p:spPr>
      </p:pic>
      <p:pic>
        <p:nvPicPr>
          <p:cNvPr id="6154" name="Picture 10" descr="http://vipbook.info/uploads/posts/2012-02/1329213093_voditeli2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4005263"/>
            <a:ext cx="2097087" cy="2097087"/>
          </a:xfrm>
          <a:prstGeom prst="rect">
            <a:avLst/>
          </a:prstGeom>
          <a:noFill/>
        </p:spPr>
      </p:pic>
      <p:sp>
        <p:nvSpPr>
          <p:cNvPr id="24588" name="TextBox 6"/>
          <p:cNvSpPr txBox="1">
            <a:spLocks noChangeArrowheads="1"/>
          </p:cNvSpPr>
          <p:nvPr/>
        </p:nvSpPr>
        <p:spPr bwMode="auto">
          <a:xfrm>
            <a:off x="3419475" y="3448050"/>
            <a:ext cx="209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Полицейский: 11%</a:t>
            </a:r>
          </a:p>
        </p:txBody>
      </p:sp>
      <p:sp>
        <p:nvSpPr>
          <p:cNvPr id="24589" name="TextBox 7"/>
          <p:cNvSpPr txBox="1">
            <a:spLocks noChangeArrowheads="1"/>
          </p:cNvSpPr>
          <p:nvPr/>
        </p:nvSpPr>
        <p:spPr bwMode="auto">
          <a:xfrm>
            <a:off x="7019925" y="42211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Продавец: 13%</a:t>
            </a:r>
          </a:p>
        </p:txBody>
      </p:sp>
      <p:sp>
        <p:nvSpPr>
          <p:cNvPr id="24590" name="TextBox 8"/>
          <p:cNvSpPr txBox="1">
            <a:spLocks noChangeArrowheads="1"/>
          </p:cNvSpPr>
          <p:nvPr/>
        </p:nvSpPr>
        <p:spPr bwMode="auto">
          <a:xfrm>
            <a:off x="5508625" y="61658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Врач: 15%</a:t>
            </a:r>
          </a:p>
        </p:txBody>
      </p:sp>
      <p:sp>
        <p:nvSpPr>
          <p:cNvPr id="24591" name="TextBox 9"/>
          <p:cNvSpPr txBox="1">
            <a:spLocks noChangeArrowheads="1"/>
          </p:cNvSpPr>
          <p:nvPr/>
        </p:nvSpPr>
        <p:spPr bwMode="auto">
          <a:xfrm>
            <a:off x="127000" y="4179888"/>
            <a:ext cx="199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Парикмахер: 16%</a:t>
            </a:r>
          </a:p>
        </p:txBody>
      </p:sp>
      <p:sp>
        <p:nvSpPr>
          <p:cNvPr id="24592" name="TextBox 10"/>
          <p:cNvSpPr txBox="1">
            <a:spLocks noChangeArrowheads="1"/>
          </p:cNvSpPr>
          <p:nvPr/>
        </p:nvSpPr>
        <p:spPr bwMode="auto">
          <a:xfrm>
            <a:off x="3132138" y="6165850"/>
            <a:ext cx="171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Водитель: 18%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445125"/>
            <a:ext cx="245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Другие профессии: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      27%</a:t>
            </a:r>
          </a:p>
        </p:txBody>
      </p:sp>
    </p:spTree>
    <p:extLst>
      <p:ext uri="{BB962C8B-B14F-4D97-AF65-F5344CB8AC3E}">
        <p14:creationId xmlns:p14="http://schemas.microsoft.com/office/powerpoint/2010/main" val="3795349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Играем в настольно-печатные игры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4257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Играем в театр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12209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08012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Helvetica Neue"/>
              </a:rPr>
              <a:t>Паспорт проекта: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992888" cy="3816424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FFFF00"/>
                </a:solidFill>
                <a:latin typeface="Helvetica Neue"/>
              </a:rPr>
              <a:t>Вид проекта: </a:t>
            </a:r>
            <a:r>
              <a:rPr lang="ru-RU" sz="8600" b="1" dirty="0">
                <a:solidFill>
                  <a:srgbClr val="333333"/>
                </a:solidFill>
                <a:latin typeface="Helvetica Neue"/>
              </a:rPr>
              <a:t>познавательно-творческий.</a:t>
            </a:r>
            <a:endParaRPr lang="ru-RU" sz="8600" dirty="0">
              <a:solidFill>
                <a:srgbClr val="333333"/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FFFF00"/>
                </a:solidFill>
                <a:latin typeface="Helvetica Neue"/>
              </a:rPr>
              <a:t>Продолжительность: </a:t>
            </a:r>
            <a:r>
              <a:rPr lang="ru-RU" sz="8600" b="1" dirty="0" smtClean="0">
                <a:solidFill>
                  <a:srgbClr val="333333"/>
                </a:solidFill>
                <a:latin typeface="Helvetica Neue"/>
              </a:rPr>
              <a:t>долгосрочный.</a:t>
            </a:r>
            <a:endParaRPr lang="ru-RU" sz="8600" dirty="0">
              <a:solidFill>
                <a:srgbClr val="333333"/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FFFF00"/>
                </a:solidFill>
                <a:latin typeface="Helvetica Neue"/>
              </a:rPr>
              <a:t>Участники проекта:</a:t>
            </a:r>
            <a:endParaRPr lang="ru-RU" sz="8600" dirty="0">
              <a:solidFill>
                <a:srgbClr val="FFFF00"/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333333"/>
                </a:solidFill>
                <a:latin typeface="Helvetica Neue"/>
              </a:rPr>
              <a:t>Дети старшей группы № </a:t>
            </a:r>
            <a:r>
              <a:rPr lang="ru-RU" sz="8600" b="1" dirty="0" smtClean="0">
                <a:solidFill>
                  <a:srgbClr val="333333"/>
                </a:solidFill>
                <a:latin typeface="Helvetica Neue"/>
              </a:rPr>
              <a:t>19,</a:t>
            </a:r>
            <a:endParaRPr lang="ru-RU" sz="8600" dirty="0">
              <a:solidFill>
                <a:srgbClr val="333333"/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333333"/>
                </a:solidFill>
                <a:latin typeface="Helvetica Neue"/>
              </a:rPr>
              <a:t>Воспитатели старшей группы № </a:t>
            </a:r>
            <a:r>
              <a:rPr lang="ru-RU" sz="8600" b="1" dirty="0" smtClean="0">
                <a:solidFill>
                  <a:srgbClr val="333333"/>
                </a:solidFill>
                <a:latin typeface="Helvetica Neue"/>
              </a:rPr>
              <a:t>19,</a:t>
            </a:r>
            <a:endParaRPr lang="ru-RU" sz="8600" dirty="0">
              <a:solidFill>
                <a:srgbClr val="333333"/>
              </a:solidFill>
              <a:latin typeface="Helvetica Neue"/>
            </a:endParaRPr>
          </a:p>
          <a:p>
            <a:pPr algn="l">
              <a:buFont typeface="Arial"/>
              <a:buChar char="•"/>
            </a:pPr>
            <a:r>
              <a:rPr lang="ru-RU" sz="8600" b="1" dirty="0">
                <a:solidFill>
                  <a:srgbClr val="333333"/>
                </a:solidFill>
                <a:latin typeface="Helvetica Neue"/>
              </a:rPr>
              <a:t>Родители детей старшей группы № </a:t>
            </a:r>
            <a:r>
              <a:rPr lang="ru-RU" sz="8600" b="1" dirty="0" smtClean="0">
                <a:solidFill>
                  <a:srgbClr val="333333"/>
                </a:solidFill>
                <a:latin typeface="Helvetica Neue"/>
              </a:rPr>
              <a:t>19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Сюжетно-ролевые игры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3911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Сюжетно-ролевые игры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34722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Мастер-класс «</a:t>
            </a:r>
            <a:r>
              <a:rPr lang="ru-RU" dirty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FF00"/>
                </a:solidFill>
              </a:rPr>
              <a:t>ассаж»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32989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Мини-экскурсии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7299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Мини-экскурсии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3" y="2108128"/>
            <a:ext cx="5174673" cy="3449782"/>
          </a:xfrm>
        </p:spPr>
      </p:pic>
    </p:spTree>
    <p:extLst>
      <p:ext uri="{BB962C8B-B14F-4D97-AF65-F5344CB8AC3E}">
        <p14:creationId xmlns:p14="http://schemas.microsoft.com/office/powerpoint/2010/main" val="8458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Рассказывание по картинам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270"/>
            <a:ext cx="3470275" cy="2312259"/>
          </a:xfrm>
        </p:spPr>
      </p:pic>
    </p:spTree>
    <p:extLst>
      <p:ext uri="{BB962C8B-B14F-4D97-AF65-F5344CB8AC3E}">
        <p14:creationId xmlns:p14="http://schemas.microsoft.com/office/powerpoint/2010/main" val="9303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Юные конструкторы: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470275" cy="2313516"/>
          </a:xfrm>
        </p:spPr>
      </p:pic>
    </p:spTree>
    <p:extLst>
      <p:ext uri="{BB962C8B-B14F-4D97-AF65-F5344CB8AC3E}">
        <p14:creationId xmlns:p14="http://schemas.microsoft.com/office/powerpoint/2010/main" val="7832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Показ-дефиле «Парад профессий»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470275" cy="2313516"/>
          </a:xfrm>
        </p:spPr>
      </p:pic>
      <p:pic>
        <p:nvPicPr>
          <p:cNvPr id="3" name="0413104650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9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Альбом «Профессии наших родителей»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470275" cy="2313516"/>
          </a:xfrm>
        </p:spPr>
      </p:pic>
      <p:pic>
        <p:nvPicPr>
          <p:cNvPr id="3" name="0417145337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67744" y="2940843"/>
            <a:ext cx="487363" cy="487363"/>
          </a:xfrm>
          <a:prstGeom prst="rect">
            <a:avLst/>
          </a:prstGeom>
        </p:spPr>
      </p:pic>
      <p:pic>
        <p:nvPicPr>
          <p:cNvPr id="4" name="04171602220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8184" y="4365104"/>
            <a:ext cx="487363" cy="487363"/>
          </a:xfrm>
          <a:prstGeom prst="rect">
            <a:avLst/>
          </a:prstGeom>
        </p:spPr>
      </p:pic>
      <p:pic>
        <p:nvPicPr>
          <p:cNvPr id="7" name="04241144050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29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Мы раскрашиваем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4" y="1806575"/>
            <a:ext cx="6079332" cy="4052888"/>
          </a:xfrm>
        </p:spPr>
      </p:pic>
    </p:spTree>
    <p:extLst>
      <p:ext uri="{BB962C8B-B14F-4D97-AF65-F5344CB8AC3E}">
        <p14:creationId xmlns:p14="http://schemas.microsoft.com/office/powerpoint/2010/main" val="1379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Участники проекта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77004"/>
            <a:ext cx="7124700" cy="3912029"/>
          </a:xfrm>
        </p:spPr>
      </p:pic>
    </p:spTree>
    <p:extLst>
      <p:ext uri="{BB962C8B-B14F-4D97-AF65-F5344CB8AC3E}">
        <p14:creationId xmlns:p14="http://schemas.microsoft.com/office/powerpoint/2010/main" val="17889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Альбом «Кем я стану когда выросту»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470275" cy="2313516"/>
          </a:xfrm>
        </p:spPr>
      </p:pic>
    </p:spTree>
    <p:extLst>
      <p:ext uri="{BB962C8B-B14F-4D97-AF65-F5344CB8AC3E}">
        <p14:creationId xmlns:p14="http://schemas.microsoft.com/office/powerpoint/2010/main" val="2361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Аппликация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70275" cy="2313516"/>
          </a:xfrm>
        </p:spPr>
      </p:pic>
    </p:spTree>
    <p:extLst>
      <p:ext uri="{BB962C8B-B14F-4D97-AF65-F5344CB8AC3E}">
        <p14:creationId xmlns:p14="http://schemas.microsoft.com/office/powerpoint/2010/main" val="34862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>
                <a:solidFill>
                  <a:srgbClr val="FFFF00"/>
                </a:solidFill>
              </a:rPr>
              <a:t>Лэпбук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4" y="1806575"/>
            <a:ext cx="6079332" cy="4052888"/>
          </a:xfrm>
        </p:spPr>
      </p:pic>
    </p:spTree>
    <p:extLst>
      <p:ext uri="{BB962C8B-B14F-4D97-AF65-F5344CB8AC3E}">
        <p14:creationId xmlns:p14="http://schemas.microsoft.com/office/powerpoint/2010/main" val="4284755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470275" cy="2313516"/>
          </a:xfrm>
        </p:spPr>
      </p:pic>
    </p:spTree>
    <p:extLst>
      <p:ext uri="{BB962C8B-B14F-4D97-AF65-F5344CB8AC3E}">
        <p14:creationId xmlns:p14="http://schemas.microsoft.com/office/powerpoint/2010/main" val="3817102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2" cy="5633596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  <a:latin typeface="Helvetica Neue"/>
              </a:rPr>
              <a:t>3 этап - заключительный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Helvetica Neue"/>
              </a:rPr>
            </a:br>
            <a:r>
              <a:rPr lang="ru-RU" sz="2000" b="1" i="1" dirty="0">
                <a:solidFill>
                  <a:srgbClr val="FFFF00"/>
                </a:solidFill>
                <a:latin typeface="Helvetica Neue"/>
              </a:rPr>
              <a:t>Результаты проекта: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  Педагоги удовлетворены проведенной работой и результатами проекта.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  Собран и систематизирован весь материал по теме проекта.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  Дети знают и называют  большое количество профессий, пословиц, поговорок о труде, орудиях труда, могут составить описательный рассказ о профессии.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Дети стали  более раскрепощены и самостоятельны в сюжетных играх, используют для этой цели  атрибуты и наряды.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  У родителей появился интерес к  образовательному процессу, развитию творчества, знаний и умений у детей, желание общаться  с педагогом, участвовать в жизни  группы.</a:t>
            </a:r>
            <a:br>
              <a:rPr lang="ru-RU" sz="2000" dirty="0">
                <a:solidFill>
                  <a:srgbClr val="333333"/>
                </a:solidFill>
                <a:latin typeface="Helvetica Neue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69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2998" cy="5129540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Спасибо </a:t>
            </a:r>
            <a:r>
              <a:rPr lang="ru-RU" sz="4400" dirty="0">
                <a:solidFill>
                  <a:srgbClr val="FFFF00"/>
                </a:solidFill>
              </a:rPr>
              <a:t>з</a:t>
            </a:r>
            <a:r>
              <a:rPr lang="ru-RU" sz="4400" dirty="0" smtClean="0">
                <a:solidFill>
                  <a:srgbClr val="FFFF00"/>
                </a:solidFill>
              </a:rPr>
              <a:t>а внимание!!!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61870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Helvetica Neue"/>
              </a:rPr>
              <a:t>                         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Актуальность </a:t>
            </a: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проекта: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обеспечивает дальнейшее вхождение ребёнка в современный мир, приобщение к его ценностям, обеспечивает удовлетворение и развитие половых познавательных интересов мальчиков и девочек старшего дошкольного возраста. Поэтому и возникла идея создания данного проекта. Углубленное изучение профессий способствует развитию представлений об их значимости, ценности каждого труда, развитию доказательной речи. Правильный выбор профессии определяет жизненный успех.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1600" dirty="0">
                <a:solidFill>
                  <a:srgbClr val="333333"/>
                </a:solidFill>
                <a:latin typeface="Helvetica Neue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333333"/>
                </a:solidFill>
                <a:latin typeface="Helvetica Neue"/>
                <a:cs typeface="Times New Roman" panose="02020603050405020304" pitchFamily="18" charset="0"/>
              </a:rPr>
            </a:br>
            <a:endParaRPr lang="ru-RU" sz="1600" dirty="0">
              <a:latin typeface="Helvetica Neu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6187016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Helvetica Neue"/>
              </a:rPr>
              <a:t>                             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Метод </a:t>
            </a: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трёх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вопросов: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Что мы знаем?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 что взрослые работают; незначительные названия профессий родителей и работников детского сада; связывают некоторые продукты труда с профессией.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Что мы хотим узнать?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 какие ещё бывают профессии; чем занимаются люди разных профессий; какие профессии у наших родителей; название профессий работников детского сада; какие знания и качества нужны для той или иной профессии; взаимосвязь профессий.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Откуда можно узнать?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 спросить у родителей; посмотреть видеофильм; информационные плакаты; пригласить на беседу специалистов; чтение художественной литературы; просмотр журналов; посетить экскурсии.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latin typeface="Helvetica Neue"/>
              </a:rPr>
              <a:t/>
            </a:r>
            <a:br>
              <a:rPr lang="ru-RU" sz="2400" dirty="0">
                <a:latin typeface="Helvetica Neue"/>
              </a:rPr>
            </a:br>
            <a:endParaRPr lang="ru-RU" sz="2400" dirty="0">
              <a:latin typeface="Helvetica Neue"/>
            </a:endParaRPr>
          </a:p>
        </p:txBody>
      </p:sp>
      <p:pic>
        <p:nvPicPr>
          <p:cNvPr id="3" name="0405090859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8640" y="788017"/>
            <a:ext cx="487363" cy="487363"/>
          </a:xfrm>
          <a:prstGeom prst="rect">
            <a:avLst/>
          </a:prstGeom>
        </p:spPr>
      </p:pic>
      <p:pic>
        <p:nvPicPr>
          <p:cNvPr id="4" name="0405090859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79296" cy="58989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Цель проекта: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познакомить детей с представителями тех или иных профессий, спецификой их работы, выполняемыми ими трудовыми операциями, орудиями труда, специальной техникой. 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Задачи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проекта</a:t>
            </a:r>
            <a:r>
              <a:rPr lang="ru-RU" sz="2400" dirty="0">
                <a:solidFill>
                  <a:srgbClr val="FFFF00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для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детей: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1. Формировать первичные представления детей о гендерной принадлежности, влияющие на выбор профессии в будущем.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2. Расширять и углублять знания детей о профессиях.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3. Способствовать развитию связной речи у детей.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4. Воспитывать чувство уважения к труду взрослых.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6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597099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для </a:t>
            </a:r>
            <a:r>
              <a:rPr lang="ru-RU" sz="2400" b="1" dirty="0" smtClean="0">
                <a:solidFill>
                  <a:srgbClr val="FFFF00"/>
                </a:solidFill>
                <a:latin typeface="Helvetica Neue"/>
              </a:rPr>
              <a:t>родителей: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1. Беседа с детьми о профессиях в домашней обстановке.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2. Подготовка совместных работ с детьми о профессиях родителей.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3. Подготовка рассказов о любой профессии.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6115008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>
                <a:solidFill>
                  <a:srgbClr val="FFFF00"/>
                </a:solidFill>
                <a:latin typeface="Helvetica Neue"/>
              </a:rPr>
              <a:t>Ожидаемые результаты по проекту:</a:t>
            </a:r>
            <a:r>
              <a:rPr lang="ru-RU" sz="2300" dirty="0">
                <a:solidFill>
                  <a:srgbClr val="FFFF00"/>
                </a:solidFill>
                <a:latin typeface="Helvetica Neue"/>
              </a:rPr>
              <a:t/>
            </a:r>
            <a:br>
              <a:rPr lang="ru-RU" sz="2300" dirty="0">
                <a:solidFill>
                  <a:srgbClr val="FFFF00"/>
                </a:solidFill>
                <a:latin typeface="Helvetica Neue"/>
              </a:rPr>
            </a:br>
            <a:r>
              <a:rPr lang="ru-RU" sz="2300" dirty="0">
                <a:solidFill>
                  <a:srgbClr val="FFFF00"/>
                </a:solidFill>
                <a:latin typeface="Helvetica Neue"/>
              </a:rPr>
              <a:t>Для детей:</a:t>
            </a:r>
            <a:r>
              <a:rPr lang="ru-RU" sz="23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sz="2300" dirty="0" err="1">
                <a:solidFill>
                  <a:srgbClr val="333333"/>
                </a:solidFill>
                <a:latin typeface="Helvetica Neue"/>
              </a:rPr>
              <a:t>сформированность</a:t>
            </a:r>
            <a:r>
              <a:rPr lang="ru-RU" sz="2300" dirty="0">
                <a:solidFill>
                  <a:srgbClr val="333333"/>
                </a:solidFill>
                <a:latin typeface="Helvetica Neue"/>
              </a:rPr>
              <a:t> знаний о некоторых профессиях, их назначении, особенностях;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пополнение лексики воспитанников;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расширение знаний о своей семье.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FFFF00"/>
                </a:solidFill>
                <a:latin typeface="Helvetica Neue"/>
              </a:rPr>
              <a:t>Для родителей:</a:t>
            </a:r>
            <a:r>
              <a:rPr lang="ru-RU" sz="23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успешное взаимодействие со своими детьми;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повышение психолого-педагогических компетенций.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FFFF00"/>
                </a:solidFill>
                <a:latin typeface="Helvetica Neue"/>
              </a:rPr>
              <a:t>Для педагога:</a:t>
            </a:r>
            <a:r>
              <a:rPr lang="ru-RU" sz="23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создание предметно-развивающей среды по теме проекта;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совместная работа с родителями по расширению знаний детей;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r>
              <a:rPr lang="ru-RU" sz="2300" dirty="0">
                <a:solidFill>
                  <a:srgbClr val="333333"/>
                </a:solidFill>
                <a:latin typeface="Helvetica Neue"/>
              </a:rPr>
              <a:t>• повышение уровня развития психолого-педагогической компетенции родителей и активизация их позиции в более тесном взаимодействии с педагогами и детьми.</a:t>
            </a:r>
            <a:br>
              <a:rPr lang="ru-RU" sz="2300" dirty="0">
                <a:solidFill>
                  <a:srgbClr val="333333"/>
                </a:solidFill>
                <a:latin typeface="Helvetica Neue"/>
              </a:rPr>
            </a:b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9856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60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Этапы проекта:</a:t>
            </a:r>
            <a:r>
              <a:rPr lang="ru-RU" sz="2400" dirty="0">
                <a:solidFill>
                  <a:srgbClr val="FFFF00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Helvetica Neue"/>
              </a:rPr>
            </a:br>
            <a:r>
              <a:rPr lang="ru-RU" sz="2400" b="1" dirty="0">
                <a:solidFill>
                  <a:srgbClr val="FFFF00"/>
                </a:solidFill>
                <a:latin typeface="Helvetica Neue"/>
              </a:rPr>
              <a:t>1 этап – подготовительный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1.Проведение анкетирования детей с целью выяснения знаний о профессиях.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2.Подбор информации, иллюстраций, художественной литературы.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3.Подбор дидактических игр.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4.Пополнение атрибутов для сюжетно-ролевых игр.</a:t>
            </a:r>
            <a:br>
              <a:rPr lang="ru-RU" sz="2400" dirty="0">
                <a:solidFill>
                  <a:srgbClr val="333333"/>
                </a:solidFill>
                <a:latin typeface="Helvetica Neue"/>
              </a:rPr>
            </a:br>
            <a:r>
              <a:rPr lang="ru-RU" sz="2400" dirty="0">
                <a:solidFill>
                  <a:srgbClr val="333333"/>
                </a:solidFill>
                <a:latin typeface="Helvetica Neue"/>
              </a:rPr>
              <a:t>5.Подбор информационного материала для родительского уголка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.</a:t>
            </a:r>
            <a:br>
              <a:rPr lang="ru-RU" sz="24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6.Разработка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конспектов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ОД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, развлечений. </a:t>
            </a:r>
            <a:endParaRPr lang="ru-RU" sz="24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58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255</TotalTime>
  <Words>235</Words>
  <Application>Microsoft Office PowerPoint</Application>
  <PresentationFormat>Экран (4:3)</PresentationFormat>
  <Paragraphs>63</Paragraphs>
  <Slides>35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Spring</vt:lpstr>
      <vt:lpstr>Тема проекта:  «Все профессии нужны,   все профессии важны»                   </vt:lpstr>
      <vt:lpstr>Паспорт проекта:</vt:lpstr>
      <vt:lpstr>Участники проекта</vt:lpstr>
      <vt:lpstr>                          Актуальность проекта: 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обеспечивает дальнейшее вхождение ребёнка в современный мир, приобщение к его ценностям, обеспечивает удовлетворение и развитие половых познавательных интересов мальчиков и девочек старшего дошкольного возраста. Поэтому и возникла идея создания данного проекта. Углубленное изучение профессий способствует развитию представлений об их значимости, ценности каждого труда, развитию доказательной речи. Правильный выбор профессии определяет жизненный успех.  </vt:lpstr>
      <vt:lpstr>                              Метод трёх вопросов: Что мы знаем? что взрослые работают; незначительные названия профессий родителей и работников детского сада; связывают некоторые продукты труда с профессией. Что мы хотим узнать? какие ещё бывают профессии; чем занимаются люди разных профессий; какие профессии у наших родителей; название профессий работников детского сада; какие знания и качества нужны для той или иной профессии; взаимосвязь профессий. Откуда можно узнать? спросить у родителей; посмотреть видеофильм; информационные плакаты; пригласить на беседу специалистов; чтение художественной литературы; просмотр журналов; посетить экскурсии.  </vt:lpstr>
      <vt:lpstr>Цель проекта: познакомить детей с представителями тех или иных профессий, спецификой их работы, выполняемыми ими трудовыми операциями, орудиями труда, специальной техникой.  Задачи проекта для детей: 1. Формировать первичные представления детей о гендерной принадлежности, влияющие на выбор профессии в будущем. 2. Расширять и углублять знания детей о профессиях. 3. Способствовать развитию связной речи у детей. 4. Воспитывать чувство уважения к труду взрослых. </vt:lpstr>
      <vt:lpstr>для родителей: 1. Беседа с детьми о профессиях в домашней обстановке. 2. Подготовка совместных работ с детьми о профессиях родителей. 3. Подготовка рассказов о любой профессии.  </vt:lpstr>
      <vt:lpstr>Ожидаемые результаты по проекту: Для детей: • сформированность знаний о некоторых профессиях, их назначении, особенностях; • пополнение лексики воспитанников; • расширение знаний о своей семье. Для родителей: • успешное взаимодействие со своими детьми; • повышение психолого-педагогических компетенций. Для педагога: • создание предметно-развивающей среды по теме проекта; • совместная работа с родителями по расширению знаний детей; • повышение уровня развития психолого-педагогической компетенции родителей и активизация их позиции в более тесном взаимодействии с педагогами и детьми. </vt:lpstr>
      <vt:lpstr>Этапы проекта: 1 этап – подготовительный 1.Проведение анкетирования детей с целью выяснения знаний о профессиях. 2.Подбор информации, иллюстраций, художественной литературы. 3.Подбор дидактических игр. 4.Пополнение атрибутов для сюжетно-ролевых игр. 5.Подбор информационного материала для родительского уголка. 6.Разработка конспектов ОД, развлечений. </vt:lpstr>
      <vt:lpstr>2 этап – практический (основной): Схема реализации проекта: Образовательные области: Социально-коммуникативное развитие Дидактические игры : « Подскажи словечко » , « Угадай, кто это? » , « Магазин игрушек » , « Кто больше расскажет о профессии » , « Угадайте, что я делаю » , « Что сначала, что потом » , « Где можно это купить » , « Назови профессию » , « Что кому » , « Угадай профессию » , « Кому без них не обойтись » , « Профессии людей » , « Кто, что делает? » , « Кому что надо » ,, « Названия профессий от А до Я » , « Что случилось, если бы не работал … » , « Что делают этим предметом » , « Что расскажет предмет » . Словесные игры: « Где мы были не скажем, что делали покажем » , « Если весело живется делай так » . Настольные игры:  « Профессии » , « Кем быть? » , « Ассоциации » , « Кому что нужно для работы? » , « Знаем все профессии » , Пазлы « Профессии » , « Парочки » (по темам, « Ассоциации » , лото, домино, разрезные картинки ).  </vt:lpstr>
      <vt:lpstr>                     Познавательное развитие: * Разучивание стихов, пословиц и поговорок на темы: « Профессии людей ». Наблюдение за работой сотрудников детского сада. *Мини-экскурсия в кабинет кастелянши. *Мини-экскурсия на кухню. *Мини-экскурсия в мед.кабинет. *Знакомство с профессией массажиста. *Конструирование: ракета, больница, железная дорога, пожарная машина, загон для домашних животных. </vt:lpstr>
      <vt:lpstr>                                Речевое развитие: *Творческие рассказы: «Я горжусь своей мамой», «Я горжусь своим папой». *Рассказывание о профессиях по схемам. *Разучивание стихов, поговорок, пословиц о профессиях и о труде. *Обогащение словаря детей за счет новых терминов. </vt:lpstr>
      <vt:lpstr>       Художественно-эстетическое развитие: *Рисование: «Профессия моей мамы», «Профессия моего папы», «Кем я стану, когда вырасту». *Лепка: «Пожарная машина», «Работа кузнеца», «Я гончар». *Аппликация: «Пожарная машина», «Инспектор ГИБДД на посту», «Мамина профессия». </vt:lpstr>
      <vt:lpstr>                        Физическое развитие: *Подвижные игры: «Если нравится тебе, то делай так»; «Море волнуется» (со словами «Задуманную профессию – покажи»), «Пожарные на учении», «Почтальон». *Игры – эстафеты. *Физкультминутки «Профессии».                                 *Упражнения «Пожарный», «Полицейский», «Кузнец». </vt:lpstr>
      <vt:lpstr>Чтение художественной литературы: «Город добрых дел» Р. Скарри. «Кем быть?»; И. Карпова (серия книг о профессиях); «А что у вас? » С. Михалков; «Кем быть? » В. Маяковский; «Строители» Б. Заходер; «Дядя Стёпа - милиционер» С. Михалков; «Чем пахнут ремесла? » Д. Родари; «Доктор Айболит» К. Чуковский; «Незнайка в солнечном городе» Н. Носов. </vt:lpstr>
      <vt:lpstr>Презентация PowerPoint</vt:lpstr>
      <vt:lpstr>Презентация PowerPoint</vt:lpstr>
      <vt:lpstr>Играем в настольно-печатные игры</vt:lpstr>
      <vt:lpstr>Играем в театр</vt:lpstr>
      <vt:lpstr>Сюжетно-ролевые игры</vt:lpstr>
      <vt:lpstr>Сюжетно-ролевые игры</vt:lpstr>
      <vt:lpstr>Мастер-класс «Массаж»</vt:lpstr>
      <vt:lpstr>Мини-экскурсии</vt:lpstr>
      <vt:lpstr>Мини-экскурсии</vt:lpstr>
      <vt:lpstr>Рассказывание по картинам</vt:lpstr>
      <vt:lpstr>Юные конструкторы:</vt:lpstr>
      <vt:lpstr>Показ-дефиле «Парад профессий»</vt:lpstr>
      <vt:lpstr>Альбом «Профессии наших родителей»</vt:lpstr>
      <vt:lpstr>Мы раскрашиваем</vt:lpstr>
      <vt:lpstr>Альбом «Кем я стану когда выросту»</vt:lpstr>
      <vt:lpstr>Аппликация</vt:lpstr>
      <vt:lpstr>                  Лэпбук</vt:lpstr>
      <vt:lpstr>Работа с родителями</vt:lpstr>
      <vt:lpstr>3 этап - заключительный Результаты проекта:   Педагоги удовлетворены проведенной работой и результатами проекта.   Собран и систематизирован весь материал по теме проекта.   Дети знают и называют  большое количество профессий, пословиц, поговорок о труде, орудиях труда, могут составить описательный рассказ о профессии. Дети стали  более раскрепощены и самостоятельны в сюжетных играх, используют для этой цели  атрибуты и наряды.   У родителей появился интерес к  образовательному процессу, развитию творчества, знаний и умений у детей, желание общаться  с педагогом, участвовать в жизни  группы. 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«Все профессии нужны, все профессии важны»</dc:title>
  <dc:creator>User</dc:creator>
  <cp:lastModifiedBy>User</cp:lastModifiedBy>
  <cp:revision>26</cp:revision>
  <dcterms:created xsi:type="dcterms:W3CDTF">2017-04-09T09:22:50Z</dcterms:created>
  <dcterms:modified xsi:type="dcterms:W3CDTF">2017-05-10T15:38:33Z</dcterms:modified>
</cp:coreProperties>
</file>